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bril Fatface"/>
      <p:regular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Montserrat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22" Type="http://schemas.openxmlformats.org/officeDocument/2006/relationships/font" Target="fonts/MontserratLight-bold.fntdata"/><Relationship Id="rId10" Type="http://schemas.openxmlformats.org/officeDocument/2006/relationships/slide" Target="slides/slide4.xml"/><Relationship Id="rId21" Type="http://schemas.openxmlformats.org/officeDocument/2006/relationships/font" Target="fonts/MontserratLight-regular.fntdata"/><Relationship Id="rId13" Type="http://schemas.openxmlformats.org/officeDocument/2006/relationships/slide" Target="slides/slide7.xml"/><Relationship Id="rId24" Type="http://schemas.openxmlformats.org/officeDocument/2006/relationships/font" Target="fonts/MontserratLight-boldItalic.fntdata"/><Relationship Id="rId12" Type="http://schemas.openxmlformats.org/officeDocument/2006/relationships/slide" Target="slides/slide6.xml"/><Relationship Id="rId23" Type="http://schemas.openxmlformats.org/officeDocument/2006/relationships/font" Target="fonts/Montserrat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font" Target="fonts/AbrilFatface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cf64e803a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ccf64e803a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cf64e803a_2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ccf64e803a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f64e803a_2_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ccf64e803a_2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cf64e803a_2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ccf64e803a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2e69b551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22e69b5516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2e69b5516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2e69b5516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cf64e803a_2_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ccf64e803a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2e69b5516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22e69b5516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cf64e803a_2_15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ccf64e803a_2_1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2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2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1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10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2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69387" r="0" t="0"/>
          <a:stretch/>
        </p:blipFill>
        <p:spPr>
          <a:xfrm>
            <a:off x="6842513" y="112900"/>
            <a:ext cx="1653641" cy="28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0" y="0"/>
            <a:ext cx="1257300" cy="1257301"/>
            <a:chOff x="0" y="1"/>
            <a:chExt cx="1320799" cy="1320800"/>
          </a:xfrm>
        </p:grpSpPr>
        <p:pic>
          <p:nvPicPr>
            <p:cNvPr id="56" name="Google Shape;56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"/>
              <a:ext cx="763836" cy="76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6872" y="206873"/>
              <a:ext cx="1113927" cy="11139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265192"/>
            <a:ext cx="1172101" cy="8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8488" y="0"/>
            <a:ext cx="1015512" cy="101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28488" y="4127988"/>
            <a:ext cx="1015512" cy="101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-1" l="0" r="0" t="88060"/>
          <a:stretch/>
        </p:blipFill>
        <p:spPr>
          <a:xfrm>
            <a:off x="1040606" y="4998509"/>
            <a:ext cx="5401729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1638300"/>
            <a:ext cx="1866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1638300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bg>
      <p:bgPr>
        <a:solidFill>
          <a:srgbClr val="D7BA7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6">
            <a:alphaModFix/>
          </a:blip>
          <a:srcRect b="0" l="69387" r="0" t="0"/>
          <a:stretch/>
        </p:blipFill>
        <p:spPr>
          <a:xfrm>
            <a:off x="252201" y="297776"/>
            <a:ext cx="1653641" cy="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586333"/>
            <a:ext cx="396275" cy="55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75" y="3915808"/>
            <a:ext cx="670526" cy="6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10525" y="0"/>
            <a:ext cx="11334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bg>
      <p:bgPr>
        <a:solidFill>
          <a:srgbClr val="29324E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6">
            <a:alphaModFix/>
          </a:blip>
          <a:srcRect b="0" l="69387" r="0" t="0"/>
          <a:stretch/>
        </p:blipFill>
        <p:spPr>
          <a:xfrm>
            <a:off x="190500" y="4665850"/>
            <a:ext cx="1653641" cy="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0551" y="4444025"/>
            <a:ext cx="933450" cy="69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6"/>
          <p:cNvGrpSpPr/>
          <p:nvPr/>
        </p:nvGrpSpPr>
        <p:grpSpPr>
          <a:xfrm>
            <a:off x="0" y="0"/>
            <a:ext cx="447675" cy="441899"/>
            <a:chOff x="1143000" y="1625600"/>
            <a:chExt cx="1968500" cy="1943100"/>
          </a:xfrm>
        </p:grpSpPr>
        <p:sp>
          <p:nvSpPr>
            <p:cNvPr id="77" name="Google Shape;77;p16"/>
            <p:cNvSpPr/>
            <p:nvPr/>
          </p:nvSpPr>
          <p:spPr>
            <a:xfrm>
              <a:off x="11430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19304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27178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257674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743" y="4396417"/>
            <a:ext cx="747082" cy="7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8526" y="0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11334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10525" y="4010025"/>
            <a:ext cx="11334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28025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7">
            <a:alphaModFix/>
          </a:blip>
          <a:srcRect b="-1" l="0" r="0" t="88060"/>
          <a:stretch/>
        </p:blipFill>
        <p:spPr>
          <a:xfrm>
            <a:off x="1871136" y="115427"/>
            <a:ext cx="5401729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428525" y="4428025"/>
            <a:ext cx="715475" cy="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bg>
      <p:bgPr>
        <a:solidFill>
          <a:srgbClr val="D7BA7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6">
            <a:alphaModFix/>
          </a:blip>
          <a:srcRect b="0" l="69387" r="0" t="0"/>
          <a:stretch/>
        </p:blipFill>
        <p:spPr>
          <a:xfrm flipH="1">
            <a:off x="218233" y="297776"/>
            <a:ext cx="1653641" cy="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8747725" y="4586333"/>
            <a:ext cx="396275" cy="55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010025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>
            <p:ph idx="2" type="pic"/>
          </p:nvPr>
        </p:nvSpPr>
        <p:spPr>
          <a:xfrm>
            <a:off x="5592536" y="747252"/>
            <a:ext cx="2721429" cy="3648996"/>
          </a:xfrm>
          <a:prstGeom prst="roundRect">
            <a:avLst>
              <a:gd fmla="val 9067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7500" spcFirstLastPara="1" rIns="68575" wrap="square" tIns="621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0525" y="0"/>
            <a:ext cx="11334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bg>
      <p:bgPr>
        <a:solidFill>
          <a:srgbClr val="E3DBD6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5630" y="201755"/>
            <a:ext cx="389845" cy="3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577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8458200" y="4564240"/>
            <a:ext cx="685800" cy="300654"/>
          </a:xfrm>
          <a:prstGeom prst="rect">
            <a:avLst/>
          </a:prstGeom>
          <a:solidFill>
            <a:srgbClr val="D7BA74"/>
          </a:solidFill>
          <a:ln>
            <a:noFill/>
          </a:ln>
        </p:spPr>
        <p:txBody>
          <a:bodyPr anchorCtr="0" anchor="ctr" bIns="35100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9F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8801100" y="4221340"/>
            <a:ext cx="342900" cy="342900"/>
          </a:xfrm>
          <a:prstGeom prst="ellipse">
            <a:avLst/>
          </a:prstGeom>
          <a:solidFill>
            <a:srgbClr val="F4F2EA"/>
          </a:solidFill>
          <a:ln>
            <a:noFill/>
          </a:ln>
        </p:spPr>
        <p:txBody>
          <a:bodyPr anchorCtr="0" anchor="ctr" bIns="35100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9F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31613" y="4564240"/>
            <a:ext cx="412388" cy="57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22671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02876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bg>
      <p:bgPr>
        <a:solidFill>
          <a:srgbClr val="29324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50000" t="49395"/>
          <a:stretch/>
        </p:blipFill>
        <p:spPr>
          <a:xfrm>
            <a:off x="8631715" y="0"/>
            <a:ext cx="512284" cy="51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358" y="4883089"/>
            <a:ext cx="587853" cy="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8">
            <a:alphaModFix/>
          </a:blip>
          <a:srcRect b="0" l="69387" r="0" t="0"/>
          <a:stretch/>
        </p:blipFill>
        <p:spPr>
          <a:xfrm>
            <a:off x="7297136" y="4641221"/>
            <a:ext cx="1653641" cy="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9">
            <a:alphaModFix/>
          </a:blip>
          <a:srcRect b="0" l="0" r="50000" t="49395"/>
          <a:stretch/>
        </p:blipFill>
        <p:spPr>
          <a:xfrm>
            <a:off x="8770459" y="0"/>
            <a:ext cx="373541" cy="37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0" y="0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284" y="508912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8358" y="4752231"/>
            <a:ext cx="587853" cy="9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D7BA7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7">
            <a:alphaModFix/>
          </a:blip>
          <a:srcRect b="-24888" l="0" r="62891" t="88061"/>
          <a:stretch/>
        </p:blipFill>
        <p:spPr>
          <a:xfrm>
            <a:off x="357737" y="332399"/>
            <a:ext cx="2004463" cy="1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7200" y="4586333"/>
            <a:ext cx="396275" cy="55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73474" y="3915808"/>
            <a:ext cx="670526" cy="6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bg>
      <p:bgPr>
        <a:solidFill>
          <a:srgbClr val="29324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6">
            <a:alphaModFix/>
          </a:blip>
          <a:srcRect b="0" l="69387" r="0" t="0"/>
          <a:stretch/>
        </p:blipFill>
        <p:spPr>
          <a:xfrm flipH="1">
            <a:off x="7299861" y="4665850"/>
            <a:ext cx="1653641" cy="28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3"/>
          <p:cNvGrpSpPr/>
          <p:nvPr/>
        </p:nvGrpSpPr>
        <p:grpSpPr>
          <a:xfrm flipH="1" rot="5400000">
            <a:off x="8264339" y="-358588"/>
            <a:ext cx="521075" cy="1238252"/>
            <a:chOff x="1143000" y="1625600"/>
            <a:chExt cx="1968500" cy="1943100"/>
          </a:xfrm>
        </p:grpSpPr>
        <p:sp>
          <p:nvSpPr>
            <p:cNvPr id="135" name="Google Shape;135;p23"/>
            <p:cNvSpPr/>
            <p:nvPr/>
          </p:nvSpPr>
          <p:spPr>
            <a:xfrm>
              <a:off x="11430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19304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2717800" y="1625600"/>
              <a:ext cx="393700" cy="1943100"/>
            </a:xfrm>
            <a:prstGeom prst="rect">
              <a:avLst/>
            </a:prstGeom>
            <a:solidFill>
              <a:srgbClr val="D7BA74"/>
            </a:solidFill>
            <a:ln>
              <a:noFill/>
            </a:ln>
          </p:spPr>
          <p:txBody>
            <a:bodyPr anchorCtr="0" anchor="ctr" bIns="35100" lIns="64800" spcFirstLastPara="1" rIns="6480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9F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138" name="Google Shape;138;p23"/>
          <p:cNvSpPr/>
          <p:nvPr>
            <p:ph idx="2" type="pic"/>
          </p:nvPr>
        </p:nvSpPr>
        <p:spPr>
          <a:xfrm>
            <a:off x="1102239" y="1113094"/>
            <a:ext cx="2917311" cy="291731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302756" cy="42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714749"/>
            <a:ext cx="826265" cy="82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780" y="3938529"/>
            <a:ext cx="1204970" cy="120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bg>
      <p:bgPr>
        <a:solidFill>
          <a:srgbClr val="E3DBD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89462"/>
            <a:ext cx="302756" cy="42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284" y="0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7" y="138743"/>
            <a:ext cx="747082" cy="7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8526" y="4428025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96917" y="0"/>
            <a:ext cx="747083" cy="7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396418"/>
            <a:ext cx="747083" cy="74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1715" y="373541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175" y="0"/>
            <a:ext cx="747082" cy="7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0" y="4428025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11334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10525" y="4010025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>
            <p:ph idx="2" type="pic"/>
          </p:nvPr>
        </p:nvSpPr>
        <p:spPr>
          <a:xfrm>
            <a:off x="1291955" y="1568894"/>
            <a:ext cx="1556283" cy="1556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60" name="Google Shape;160;p25"/>
          <p:cNvSpPr/>
          <p:nvPr>
            <p:ph idx="3" type="pic"/>
          </p:nvPr>
        </p:nvSpPr>
        <p:spPr>
          <a:xfrm>
            <a:off x="3793859" y="1568894"/>
            <a:ext cx="1556283" cy="1556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61" name="Google Shape;161;p25"/>
          <p:cNvSpPr/>
          <p:nvPr>
            <p:ph idx="4" type="pic"/>
          </p:nvPr>
        </p:nvSpPr>
        <p:spPr>
          <a:xfrm>
            <a:off x="6295762" y="1568894"/>
            <a:ext cx="1556283" cy="1556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0" y="0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7">
            <a:alphaModFix/>
          </a:blip>
          <a:srcRect b="-1" l="0" r="0" t="88060"/>
          <a:stretch/>
        </p:blipFill>
        <p:spPr>
          <a:xfrm flipH="1" rot="10800000">
            <a:off x="1871136" y="4993783"/>
            <a:ext cx="5401729" cy="3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8428525" y="0"/>
            <a:ext cx="715475" cy="7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>
            <p:ph idx="2" type="pic"/>
          </p:nvPr>
        </p:nvSpPr>
        <p:spPr>
          <a:xfrm>
            <a:off x="756268" y="1112725"/>
            <a:ext cx="3642871" cy="1685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24000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69" name="Google Shape;169;p26"/>
          <p:cNvSpPr/>
          <p:nvPr>
            <p:ph idx="3" type="pic"/>
          </p:nvPr>
        </p:nvSpPr>
        <p:spPr>
          <a:xfrm>
            <a:off x="4744862" y="1112725"/>
            <a:ext cx="3642871" cy="1685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24000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5412" y="139713"/>
            <a:ext cx="389845" cy="3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743" y="138743"/>
            <a:ext cx="747082" cy="7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18201" y="4524692"/>
            <a:ext cx="825799" cy="61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428025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11">
            <a:alphaModFix/>
          </a:blip>
          <a:srcRect b="0" l="69387" r="0" t="0"/>
          <a:stretch/>
        </p:blipFill>
        <p:spPr>
          <a:xfrm>
            <a:off x="175159" y="4642187"/>
            <a:ext cx="1653641" cy="2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bg>
      <p:bgPr>
        <a:solidFill>
          <a:srgbClr val="E3DBD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5630" y="201755"/>
            <a:ext cx="389845" cy="3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577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8458200" y="4564240"/>
            <a:ext cx="685800" cy="300654"/>
          </a:xfrm>
          <a:prstGeom prst="rect">
            <a:avLst/>
          </a:prstGeom>
          <a:solidFill>
            <a:srgbClr val="D7BA74"/>
          </a:solidFill>
          <a:ln>
            <a:noFill/>
          </a:ln>
        </p:spPr>
        <p:txBody>
          <a:bodyPr anchorCtr="0" anchor="ctr" bIns="35100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9F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8801100" y="4221340"/>
            <a:ext cx="342900" cy="342900"/>
          </a:xfrm>
          <a:prstGeom prst="ellipse">
            <a:avLst/>
          </a:prstGeom>
          <a:solidFill>
            <a:srgbClr val="F4F2EA"/>
          </a:solidFill>
          <a:ln>
            <a:noFill/>
          </a:ln>
        </p:spPr>
        <p:txBody>
          <a:bodyPr anchorCtr="0" anchor="ctr" bIns="35100" lIns="64800" spcFirstLastPara="1" rIns="648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9F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31613" y="4564240"/>
            <a:ext cx="412388" cy="57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22671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028767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>
            <p:ph idx="2" type="pic"/>
          </p:nvPr>
        </p:nvSpPr>
        <p:spPr>
          <a:xfrm>
            <a:off x="5787208" y="647356"/>
            <a:ext cx="1816835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bg>
      <p:bgPr>
        <a:solidFill>
          <a:srgbClr val="29324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 rotWithShape="1">
          <a:blip r:embed="rId2">
            <a:alphaModFix/>
          </a:blip>
          <a:srcRect b="0" l="0" r="50000" t="49395"/>
          <a:stretch/>
        </p:blipFill>
        <p:spPr>
          <a:xfrm>
            <a:off x="8631715" y="0"/>
            <a:ext cx="512284" cy="51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358" y="4883089"/>
            <a:ext cx="587853" cy="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8">
            <a:alphaModFix/>
          </a:blip>
          <a:srcRect b="0" l="69387" r="0" t="0"/>
          <a:stretch/>
        </p:blipFill>
        <p:spPr>
          <a:xfrm>
            <a:off x="7297136" y="4641221"/>
            <a:ext cx="1653641" cy="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9">
            <a:alphaModFix/>
          </a:blip>
          <a:srcRect b="0" l="0" r="50000" t="49395"/>
          <a:stretch/>
        </p:blipFill>
        <p:spPr>
          <a:xfrm>
            <a:off x="8770459" y="0"/>
            <a:ext cx="373541" cy="37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0" y="0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284" y="508912"/>
            <a:ext cx="512284" cy="51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8358" y="4752231"/>
            <a:ext cx="587853" cy="9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>
            <p:ph idx="2" type="pic"/>
          </p:nvPr>
        </p:nvSpPr>
        <p:spPr>
          <a:xfrm>
            <a:off x="5072623" y="565540"/>
            <a:ext cx="2998403" cy="3999317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bg>
      <p:bgPr>
        <a:solidFill>
          <a:srgbClr val="D7BA74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715475" cy="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7">
            <a:alphaModFix/>
          </a:blip>
          <a:srcRect b="-24888" l="0" r="62891" t="88061"/>
          <a:stretch/>
        </p:blipFill>
        <p:spPr>
          <a:xfrm>
            <a:off x="357737" y="332399"/>
            <a:ext cx="2004463" cy="1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7200" y="4586333"/>
            <a:ext cx="396275" cy="55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73474" y="3915808"/>
            <a:ext cx="670526" cy="6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>
            <p:ph idx="2" type="pic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A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Relationship Id="rId4" Type="http://schemas.openxmlformats.org/officeDocument/2006/relationships/image" Target="../media/image26.jpg"/><Relationship Id="rId5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670025" y="1559475"/>
            <a:ext cx="8040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Where’s the best place to open </a:t>
            </a:r>
            <a:endParaRPr sz="36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a Boba Shop in OC?</a:t>
            </a:r>
            <a:endParaRPr sz="35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003792" y="2884836"/>
            <a:ext cx="51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Pearls</a:t>
            </a:r>
            <a:endParaRPr sz="15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1547000" y="3187950"/>
            <a:ext cx="6158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 Luke Morris, Chih-Han Chi, Mandy Huang, Kristy Weng, Shan Gao </a:t>
            </a:r>
            <a:endParaRPr sz="15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5309" l="0" r="0" t="5309"/>
          <a:stretch/>
        </p:blipFill>
        <p:spPr>
          <a:xfrm>
            <a:off x="5592525" y="747250"/>
            <a:ext cx="2721600" cy="3648900"/>
          </a:xfrm>
          <a:prstGeom prst="roundRect">
            <a:avLst>
              <a:gd fmla="val 9237" name="adj"/>
            </a:avLst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077200" y="3915808"/>
            <a:ext cx="670526" cy="6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1110342" y="1826281"/>
            <a:ext cx="376688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Boba/Bubble Tea is a booming market</a:t>
            </a:r>
            <a:endParaRPr sz="1100"/>
          </a:p>
        </p:txBody>
      </p:sp>
      <p:sp>
        <p:nvSpPr>
          <p:cNvPr id="230" name="Google Shape;230;p34"/>
          <p:cNvSpPr txBox="1"/>
          <p:nvPr/>
        </p:nvSpPr>
        <p:spPr>
          <a:xfrm>
            <a:off x="1110400" y="2662669"/>
            <a:ext cx="376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$2 billion market in 2019</a:t>
            </a:r>
            <a:endParaRPr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Forecasted to make </a:t>
            </a:r>
            <a:r>
              <a:rPr b="1" lang="ko">
                <a:solidFill>
                  <a:srgbClr val="29324E"/>
                </a:solidFill>
                <a:latin typeface="Montserrat"/>
                <a:ea typeface="Montserrat"/>
                <a:cs typeface="Montserrat"/>
                <a:sym typeface="Montserrat"/>
              </a:rPr>
              <a:t>$3.4 billion in 2031</a:t>
            </a:r>
            <a:endParaRPr b="1">
              <a:solidFill>
                <a:srgbClr val="2932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016489" y="1096213"/>
            <a:ext cx="363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Why Boba?</a:t>
            </a:r>
            <a:endParaRPr sz="35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323900" y="4835700"/>
            <a:ext cx="20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ontserrat Light"/>
                <a:ea typeface="Montserrat Light"/>
                <a:cs typeface="Montserrat Light"/>
                <a:sym typeface="Montserrat Light"/>
              </a:rPr>
              <a:t>Fortune business insights</a:t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/>
        </p:nvSpPr>
        <p:spPr>
          <a:xfrm>
            <a:off x="1504949" y="446049"/>
            <a:ext cx="6134102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Methodology</a:t>
            </a:r>
            <a:endParaRPr b="0" sz="21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837273" y="2726509"/>
            <a:ext cx="209642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</a:t>
            </a:r>
            <a:endParaRPr sz="1100"/>
          </a:p>
        </p:txBody>
      </p:sp>
      <p:sp>
        <p:nvSpPr>
          <p:cNvPr id="239" name="Google Shape;239;p35"/>
          <p:cNvSpPr txBox="1"/>
          <p:nvPr/>
        </p:nvSpPr>
        <p:spPr>
          <a:xfrm>
            <a:off x="837274" y="3398297"/>
            <a:ext cx="209642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837273" y="3002964"/>
            <a:ext cx="209642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Dolor sit amet</a:t>
            </a:r>
            <a:endParaRPr sz="15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3523785" y="2726509"/>
            <a:ext cx="209642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Consectetur</a:t>
            </a:r>
            <a:endParaRPr sz="15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3523786" y="3398297"/>
            <a:ext cx="209643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 do eiusmod tempor incididunt ut labore et dolore magna aliqua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3523785" y="3002964"/>
            <a:ext cx="209642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Adipiscing elit</a:t>
            </a:r>
            <a:endParaRPr sz="15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6210296" y="2726509"/>
            <a:ext cx="209642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 do eiusmod</a:t>
            </a:r>
            <a:endParaRPr b="0" sz="15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6210297" y="3398297"/>
            <a:ext cx="209642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 enim ad minim veniam, quis nostrud exercitation ullamco laboris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592665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750083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Census Data</a:t>
            </a:r>
            <a:endParaRPr sz="1100"/>
          </a:p>
        </p:txBody>
      </p:sp>
      <p:sp>
        <p:nvSpPr>
          <p:cNvPr id="248" name="Google Shape;248;p35"/>
          <p:cNvSpPr/>
          <p:nvPr/>
        </p:nvSpPr>
        <p:spPr>
          <a:xfrm>
            <a:off x="2616856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2775775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Web Scrape </a:t>
            </a:r>
            <a:endParaRPr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Yelp data</a:t>
            </a:r>
            <a:endParaRPr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4641047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4801468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Exploratory</a:t>
            </a: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Data Analysis</a:t>
            </a:r>
            <a:endParaRPr sz="1100"/>
          </a:p>
        </p:txBody>
      </p:sp>
      <p:sp>
        <p:nvSpPr>
          <p:cNvPr id="252" name="Google Shape;252;p35"/>
          <p:cNvSpPr/>
          <p:nvPr/>
        </p:nvSpPr>
        <p:spPr>
          <a:xfrm>
            <a:off x="6665238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6827163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Train &amp; Fit Model</a:t>
            </a:r>
            <a:endParaRPr sz="1100"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391" y="1945712"/>
            <a:ext cx="1315942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072" y="1973990"/>
            <a:ext cx="1098987" cy="108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775" y="1797014"/>
            <a:ext cx="1315925" cy="13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163" y="1840212"/>
            <a:ext cx="1229573" cy="12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2039052" y="251807"/>
            <a:ext cx="506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Boba Shops in LA County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9380" l="0" r="15074" t="6937"/>
          <a:stretch/>
        </p:blipFill>
        <p:spPr>
          <a:xfrm>
            <a:off x="1790604" y="817175"/>
            <a:ext cx="5667548" cy="38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2039052" y="251807"/>
            <a:ext cx="5065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area with boba shops has higher median age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75" y="1115925"/>
            <a:ext cx="6143299" cy="36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2039102" y="251807"/>
            <a:ext cx="5065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area with boba shops has </a:t>
            </a:r>
            <a:r>
              <a:rPr lang="ko"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higher degree rate</a:t>
            </a:r>
            <a:endParaRPr sz="2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25" y="1155700"/>
            <a:ext cx="6127550" cy="36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1583265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740683" y="3473762"/>
            <a:ext cx="1553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Millennials and Gen-Z (and whatever’s after) drive the purchases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1740683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Young Visitors</a:t>
            </a:r>
            <a:endParaRPr sz="1100"/>
          </a:p>
        </p:txBody>
      </p:sp>
      <p:sp>
        <p:nvSpPr>
          <p:cNvPr id="283" name="Google Shape;283;p39"/>
          <p:cNvSpPr/>
          <p:nvPr/>
        </p:nvSpPr>
        <p:spPr>
          <a:xfrm>
            <a:off x="3607456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3766375" y="3473762"/>
            <a:ext cx="1553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Whether a popular work spot or living area, crowds help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3766375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High Traffic</a:t>
            </a:r>
            <a:endParaRPr sz="1100"/>
          </a:p>
        </p:txBody>
      </p:sp>
      <p:sp>
        <p:nvSpPr>
          <p:cNvPr id="286" name="Google Shape;286;p39"/>
          <p:cNvSpPr/>
          <p:nvPr/>
        </p:nvSpPr>
        <p:spPr>
          <a:xfrm>
            <a:off x="5631647" y="1501684"/>
            <a:ext cx="1877400" cy="2806800"/>
          </a:xfrm>
          <a:prstGeom prst="roundRect">
            <a:avLst>
              <a:gd fmla="val 65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5792068" y="3473762"/>
            <a:ext cx="1553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Boba is a pleasure spend bought with expendable income</a:t>
            </a:r>
            <a:endParaRPr sz="1100">
              <a:solidFill>
                <a:srgbClr val="29324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5792068" y="3187030"/>
            <a:ext cx="155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324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Low Rent Burden</a:t>
            </a:r>
            <a:endParaRPr sz="900"/>
          </a:p>
        </p:txBody>
      </p:sp>
      <p:sp>
        <p:nvSpPr>
          <p:cNvPr id="289" name="Google Shape;289;p39"/>
          <p:cNvSpPr txBox="1"/>
          <p:nvPr/>
        </p:nvSpPr>
        <p:spPr>
          <a:xfrm>
            <a:off x="1504949" y="638726"/>
            <a:ext cx="6134102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Makes an Ideal Boba Shop Location?</a:t>
            </a:r>
            <a:endParaRPr b="0" sz="21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6243" l="0" r="0" t="26763"/>
          <a:stretch/>
        </p:blipFill>
        <p:spPr>
          <a:xfrm>
            <a:off x="1746825" y="1569775"/>
            <a:ext cx="1553400" cy="1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4">
            <a:alphaModFix/>
          </a:blip>
          <a:srcRect b="19676" l="39776" r="31397" t="38590"/>
          <a:stretch/>
        </p:blipFill>
        <p:spPr>
          <a:xfrm>
            <a:off x="3700325" y="1711925"/>
            <a:ext cx="1631225" cy="13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638" y="1876312"/>
            <a:ext cx="1703376" cy="11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2586450" y="277153"/>
            <a:ext cx="4344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BEST PLACE : 92617, Irvine</a:t>
            </a:r>
            <a:endParaRPr sz="21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UC Irvine</a:t>
            </a:r>
            <a:endParaRPr sz="2300">
              <a:solidFill>
                <a:srgbClr val="29324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200" y="1139903"/>
            <a:ext cx="6242504" cy="345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308" y="235143"/>
            <a:ext cx="614550" cy="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2371725" y="2121627"/>
            <a:ext cx="4400550" cy="900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5400">
                <a:solidFill>
                  <a:srgbClr val="29324E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